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embeddedFontLst>
    <p:embeddedFont>
      <p:font typeface="Garamond"/>
      <p:regular r:id="rId30"/>
      <p:bold r:id="rId31"/>
      <p:italic r:id="rId32"/>
      <p:boldItalic r:id="rId33"/>
    </p:embeddedFont>
    <p:embeddedFont>
      <p:font typeface="Century Schoolbook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jCdWRwU5m0EzWt4sP+e/eEDK+e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aramond-bold.fntdata"/><Relationship Id="rId30" Type="http://schemas.openxmlformats.org/officeDocument/2006/relationships/font" Target="fonts/Garamond-regular.fntdata"/><Relationship Id="rId11" Type="http://schemas.openxmlformats.org/officeDocument/2006/relationships/slide" Target="slides/slide6.xml"/><Relationship Id="rId33" Type="http://schemas.openxmlformats.org/officeDocument/2006/relationships/font" Target="fonts/Garamond-boldItalic.fntdata"/><Relationship Id="rId10" Type="http://schemas.openxmlformats.org/officeDocument/2006/relationships/slide" Target="slides/slide5.xml"/><Relationship Id="rId32" Type="http://schemas.openxmlformats.org/officeDocument/2006/relationships/font" Target="fonts/Garamond-italic.fntdata"/><Relationship Id="rId13" Type="http://schemas.openxmlformats.org/officeDocument/2006/relationships/slide" Target="slides/slide8.xml"/><Relationship Id="rId35" Type="http://schemas.openxmlformats.org/officeDocument/2006/relationships/font" Target="fonts/CenturySchoolbook-bold.fntdata"/><Relationship Id="rId12" Type="http://schemas.openxmlformats.org/officeDocument/2006/relationships/slide" Target="slides/slide7.xml"/><Relationship Id="rId34" Type="http://schemas.openxmlformats.org/officeDocument/2006/relationships/font" Target="fonts/CenturySchoolbook-regular.fntdata"/><Relationship Id="rId15" Type="http://schemas.openxmlformats.org/officeDocument/2006/relationships/slide" Target="slides/slide10.xml"/><Relationship Id="rId37" Type="http://schemas.openxmlformats.org/officeDocument/2006/relationships/font" Target="fonts/CenturySchoolbook-boldItalic.fntdata"/><Relationship Id="rId14" Type="http://schemas.openxmlformats.org/officeDocument/2006/relationships/slide" Target="slides/slide9.xml"/><Relationship Id="rId36" Type="http://schemas.openxmlformats.org/officeDocument/2006/relationships/font" Target="fonts/CenturySchoolbook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GBF 2.0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pw: moment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Video Clips: 43-47</a:t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ef487160d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6ef487160d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ef48716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GBF 2.0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pw: moment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Video Clips: 43-47</a:t>
            </a:r>
            <a:endParaRPr/>
          </a:p>
        </p:txBody>
      </p:sp>
      <p:sp>
        <p:nvSpPr>
          <p:cNvPr id="189" name="Google Shape;189;g36ef487160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ef487160d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6ef487160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3155f9fed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63155f9fe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ef487160d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ef487160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ef487160d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6ef487160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3155f9fed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363155f9fe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3155f9fed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363155f9fe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6ef487160d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6ef487160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6ef487160d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6ef487160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ef487160d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ef48716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ef487160d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ef487160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ef487160d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6ef487160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6ef487160d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6ef487160d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703e299132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703e29913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a13e19332818d4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a13e19332818d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a13e19332818d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a13e19332818d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38c1f4323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38c1f432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38c1f4323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638c1f432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ef487160d_0_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ef487160d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ef487160d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ef487160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ef487160d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6ef487160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ef487160d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6ef487160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371600" y="47244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5989" y="642936"/>
            <a:ext cx="5852021" cy="3720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3"/>
          <p:cNvCxnSpPr/>
          <p:nvPr/>
        </p:nvCxnSpPr>
        <p:spPr>
          <a:xfrm>
            <a:off x="457200" y="4572000"/>
            <a:ext cx="82296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Garamond"/>
                <a:ea typeface="Garamond"/>
                <a:cs typeface="Garamond"/>
                <a:sym typeface="Garamond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3" name="Google Shape;93;p12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Garamond"/>
                <a:ea typeface="Garamond"/>
                <a:cs typeface="Garamond"/>
                <a:sym typeface="Garamond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Garamond"/>
                <a:ea typeface="Garamond"/>
                <a:cs typeface="Garamond"/>
                <a:sym typeface="Garamond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Garamond"/>
                <a:ea typeface="Garamond"/>
                <a:cs typeface="Garamond"/>
                <a:sym typeface="Garamond"/>
              </a:defRPr>
            </a:lvl3pPr>
            <a:lvl4pPr indent="-3810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Garamond"/>
                <a:ea typeface="Garamond"/>
                <a:cs typeface="Garamond"/>
                <a:sym typeface="Garamond"/>
              </a:defRPr>
            </a:lvl4pPr>
            <a:lvl5pPr indent="-3810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achen\Documents\Logo\BP-PrimaryLogo-EDS.jpg" id="24" name="Google Shape;24;p4"/>
          <p:cNvPicPr preferRelativeResize="0"/>
          <p:nvPr/>
        </p:nvPicPr>
        <p:blipFill rotWithShape="1">
          <a:blip r:embed="rId2">
            <a:alphaModFix/>
          </a:blip>
          <a:srcRect b="30267" l="15287" r="15442" t="0"/>
          <a:stretch/>
        </p:blipFill>
        <p:spPr>
          <a:xfrm>
            <a:off x="7924800" y="5932462"/>
            <a:ext cx="831273" cy="517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4"/>
          <p:cNvCxnSpPr/>
          <p:nvPr/>
        </p:nvCxnSpPr>
        <p:spPr>
          <a:xfrm>
            <a:off x="457200" y="6400800"/>
            <a:ext cx="75438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4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  <a:defRPr b="1" sz="4000" cap="none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Garamond"/>
                <a:ea typeface="Garamond"/>
                <a:cs typeface="Garamond"/>
                <a:sym typeface="Garamond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Garamond"/>
                <a:ea typeface="Garamond"/>
                <a:cs typeface="Garamond"/>
                <a:sym typeface="Garamond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Garamond"/>
                <a:ea typeface="Garamond"/>
                <a:cs typeface="Garamond"/>
                <a:sym typeface="Garamond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Garamond"/>
                <a:ea typeface="Garamond"/>
                <a:cs typeface="Garamond"/>
                <a:sym typeface="Garamond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Garamond"/>
                <a:ea typeface="Garamond"/>
                <a:cs typeface="Garamond"/>
                <a:sym typeface="Garamond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Garamond"/>
                <a:ea typeface="Garamond"/>
                <a:cs typeface="Garamond"/>
                <a:sym typeface="Garamond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achen\Documents\Logo\BP-PrimaryLogo-EDS.jpg" id="41" name="Google Shape;41;p6"/>
          <p:cNvPicPr preferRelativeResize="0"/>
          <p:nvPr/>
        </p:nvPicPr>
        <p:blipFill rotWithShape="1">
          <a:blip r:embed="rId2">
            <a:alphaModFix/>
          </a:blip>
          <a:srcRect b="30267" l="15287" r="15442" t="0"/>
          <a:stretch/>
        </p:blipFill>
        <p:spPr>
          <a:xfrm>
            <a:off x="7924800" y="5932462"/>
            <a:ext cx="831273" cy="517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6"/>
          <p:cNvCxnSpPr/>
          <p:nvPr/>
        </p:nvCxnSpPr>
        <p:spPr>
          <a:xfrm>
            <a:off x="457200" y="6400800"/>
            <a:ext cx="75438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Garamond"/>
                <a:ea typeface="Garamond"/>
                <a:cs typeface="Garamond"/>
                <a:sym typeface="Garamond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Garamond"/>
                <a:ea typeface="Garamond"/>
                <a:cs typeface="Garamond"/>
                <a:sym typeface="Garamond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Garamond"/>
                <a:ea typeface="Garamond"/>
                <a:cs typeface="Garamond"/>
                <a:sym typeface="Garamond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Garamond"/>
                <a:ea typeface="Garamond"/>
                <a:cs typeface="Garamond"/>
                <a:sym typeface="Garamond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Garamond"/>
                <a:ea typeface="Garamond"/>
                <a:cs typeface="Garamond"/>
                <a:sym typeface="Garamond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Garamond"/>
                <a:ea typeface="Garamond"/>
                <a:cs typeface="Garamond"/>
                <a:sym typeface="Garamond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Garamond"/>
                <a:ea typeface="Garamond"/>
                <a:cs typeface="Garamond"/>
                <a:sym typeface="Garamond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Garamond"/>
                <a:ea typeface="Garamond"/>
                <a:cs typeface="Garamond"/>
                <a:sym typeface="Garamond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Garamond"/>
                <a:ea typeface="Garamond"/>
                <a:cs typeface="Garamond"/>
                <a:sym typeface="Garamond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Garamond"/>
                <a:ea typeface="Garamond"/>
                <a:cs typeface="Garamond"/>
                <a:sym typeface="Garamond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7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achen\Documents\Logo\BP-PrimaryLogo-EDS.jpg" id="53" name="Google Shape;53;p7"/>
          <p:cNvPicPr preferRelativeResize="0"/>
          <p:nvPr/>
        </p:nvPicPr>
        <p:blipFill rotWithShape="1">
          <a:blip r:embed="rId2">
            <a:alphaModFix/>
          </a:blip>
          <a:srcRect b="30267" l="15287" r="15442" t="0"/>
          <a:stretch/>
        </p:blipFill>
        <p:spPr>
          <a:xfrm>
            <a:off x="7924800" y="5932462"/>
            <a:ext cx="831273" cy="517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7"/>
          <p:cNvCxnSpPr/>
          <p:nvPr/>
        </p:nvCxnSpPr>
        <p:spPr>
          <a:xfrm>
            <a:off x="457200" y="6400800"/>
            <a:ext cx="75438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" name="Google Shape;60;p8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achen\Documents\Logo\BP-PrimaryLogo-EDS.jpg" id="61" name="Google Shape;61;p8"/>
          <p:cNvPicPr preferRelativeResize="0"/>
          <p:nvPr/>
        </p:nvPicPr>
        <p:blipFill rotWithShape="1">
          <a:blip r:embed="rId2">
            <a:alphaModFix/>
          </a:blip>
          <a:srcRect b="30267" l="15287" r="15442" t="0"/>
          <a:stretch/>
        </p:blipFill>
        <p:spPr>
          <a:xfrm>
            <a:off x="7924800" y="5932462"/>
            <a:ext cx="831273" cy="517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8"/>
          <p:cNvCxnSpPr/>
          <p:nvPr/>
        </p:nvCxnSpPr>
        <p:spPr>
          <a:xfrm>
            <a:off x="457200" y="6400800"/>
            <a:ext cx="75438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9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achen\Documents\Logo\BP-PrimaryLogo-EDS.jpg" id="68" name="Google Shape;68;p9"/>
          <p:cNvPicPr preferRelativeResize="0"/>
          <p:nvPr/>
        </p:nvPicPr>
        <p:blipFill rotWithShape="1">
          <a:blip r:embed="rId2">
            <a:alphaModFix/>
          </a:blip>
          <a:srcRect b="30267" l="15287" r="15442" t="0"/>
          <a:stretch/>
        </p:blipFill>
        <p:spPr>
          <a:xfrm>
            <a:off x="7924800" y="5932462"/>
            <a:ext cx="831273" cy="517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9"/>
          <p:cNvCxnSpPr/>
          <p:nvPr/>
        </p:nvCxnSpPr>
        <p:spPr>
          <a:xfrm>
            <a:off x="457200" y="6400800"/>
            <a:ext cx="75438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  <a:defRPr b="1" sz="20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10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achen\Documents\Logo\BP-PrimaryLogo-EDS.jpg" id="78" name="Google Shape;78;p10"/>
          <p:cNvPicPr preferRelativeResize="0"/>
          <p:nvPr/>
        </p:nvPicPr>
        <p:blipFill rotWithShape="1">
          <a:blip r:embed="rId2">
            <a:alphaModFix/>
          </a:blip>
          <a:srcRect b="30267" l="15287" r="15442" t="0"/>
          <a:stretch/>
        </p:blipFill>
        <p:spPr>
          <a:xfrm>
            <a:off x="7924800" y="5932462"/>
            <a:ext cx="831273" cy="517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0"/>
          <p:cNvCxnSpPr/>
          <p:nvPr/>
        </p:nvCxnSpPr>
        <p:spPr>
          <a:xfrm>
            <a:off x="457200" y="6400800"/>
            <a:ext cx="7543800" cy="0"/>
          </a:xfrm>
          <a:prstGeom prst="straightConnector1">
            <a:avLst/>
          </a:prstGeom>
          <a:noFill/>
          <a:ln cap="flat" cmpd="sng" w="19050">
            <a:solidFill>
              <a:srgbClr val="D3A67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  <a:defRPr b="1" sz="20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None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685800" y="4724400"/>
            <a:ext cx="7848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A67C"/>
              </a:buClr>
              <a:buSzPts val="2400"/>
              <a:buNone/>
            </a:pPr>
            <a:r>
              <a:rPr b="1" i="1" lang="en-US" sz="2400"/>
              <a:t>Leadership Journeys</a:t>
            </a:r>
            <a:endParaRPr b="1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A67C"/>
              </a:buClr>
              <a:buSzPts val="2400"/>
              <a:buNone/>
            </a:pPr>
            <a:r>
              <a:rPr lang="en-US" sz="2400"/>
              <a:t>Leadership Academy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A67C"/>
              </a:buClr>
              <a:buSzPts val="2400"/>
              <a:buNone/>
            </a:pPr>
            <a:r>
              <a:rPr lang="en-US" sz="2400"/>
              <a:t>July 30, 2025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6ef487160d_0_1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Give each other some shine.</a:t>
            </a:r>
            <a:endParaRPr b="1" sz="4000"/>
          </a:p>
        </p:txBody>
      </p:sp>
      <p:sp>
        <p:nvSpPr>
          <p:cNvPr id="185" name="Google Shape;185;g36ef487160d_0_14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6" name="Google Shape;186;g36ef487160d_0_143" title="sta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75" y="1559050"/>
            <a:ext cx="36290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6ef487160d_0_0"/>
          <p:cNvSpPr txBox="1"/>
          <p:nvPr>
            <p:ph idx="1" type="subTitle"/>
          </p:nvPr>
        </p:nvSpPr>
        <p:spPr>
          <a:xfrm>
            <a:off x="685800" y="4724400"/>
            <a:ext cx="7848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A67C"/>
              </a:buClr>
              <a:buSzPts val="2400"/>
              <a:buNone/>
            </a:pPr>
            <a:r>
              <a:rPr b="1" i="1" lang="en-US" sz="2400"/>
              <a:t>The Boston Prep Experience: Intersection of Culture and Academics</a:t>
            </a:r>
            <a:endParaRPr b="1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A67C"/>
              </a:buClr>
              <a:buSzPts val="2400"/>
              <a:buNone/>
            </a:pPr>
            <a:r>
              <a:rPr lang="en-US" sz="2400">
                <a:solidFill>
                  <a:srgbClr val="D3A67C"/>
                </a:solidFill>
              </a:rPr>
              <a:t>Leadership Academy</a:t>
            </a:r>
            <a:endParaRPr sz="2400">
              <a:solidFill>
                <a:srgbClr val="D3A67C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A67C"/>
              </a:buClr>
              <a:buSzPts val="2400"/>
              <a:buNone/>
            </a:pPr>
            <a:r>
              <a:rPr lang="en-US" sz="2400">
                <a:solidFill>
                  <a:srgbClr val="D3A67C"/>
                </a:solidFill>
              </a:rPr>
              <a:t>July 30, 2025</a:t>
            </a:r>
            <a:endParaRPr sz="2400">
              <a:solidFill>
                <a:srgbClr val="D3A67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6ef487160d_0_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Boston Prep Commitments</a:t>
            </a:r>
            <a:endParaRPr b="1"/>
          </a:p>
        </p:txBody>
      </p:sp>
      <p:sp>
        <p:nvSpPr>
          <p:cNvPr id="197" name="Google Shape;197;g36ef487160d_0_24"/>
          <p:cNvSpPr txBox="1"/>
          <p:nvPr>
            <p:ph idx="1" type="body"/>
          </p:nvPr>
        </p:nvSpPr>
        <p:spPr>
          <a:xfrm>
            <a:off x="5496600" y="2749650"/>
            <a:ext cx="3190200" cy="135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600"/>
              <a:t>Which commitment will you lean into today?</a:t>
            </a:r>
            <a:endParaRPr sz="2600"/>
          </a:p>
        </p:txBody>
      </p:sp>
      <p:sp>
        <p:nvSpPr>
          <p:cNvPr id="198" name="Google Shape;198;g36ef487160d_0_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g36ef487160d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00" y="1586000"/>
            <a:ext cx="4761999" cy="4526100"/>
          </a:xfrm>
          <a:prstGeom prst="rect">
            <a:avLst/>
          </a:prstGeom>
          <a:noFill/>
          <a:ln cap="flat" cmpd="sng" w="1905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3155f9fed_0_10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5000"/>
              <a:t>Today’s Agenda</a:t>
            </a:r>
            <a:endParaRPr b="1" sz="5000"/>
          </a:p>
        </p:txBody>
      </p:sp>
      <p:sp>
        <p:nvSpPr>
          <p:cNvPr id="205" name="Google Shape;205;g363155f9fed_0_101"/>
          <p:cNvSpPr txBox="1"/>
          <p:nvPr>
            <p:ph idx="1" type="body"/>
          </p:nvPr>
        </p:nvSpPr>
        <p:spPr>
          <a:xfrm>
            <a:off x="457200" y="1600200"/>
            <a:ext cx="73971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840"/>
              <a:buNone/>
            </a:pPr>
            <a:r>
              <a:rPr b="1" lang="en-US" sz="2800"/>
              <a:t>Part 1: </a:t>
            </a:r>
            <a:r>
              <a:rPr b="1" lang="en-US" sz="2800">
                <a:solidFill>
                  <a:srgbClr val="990000"/>
                </a:solidFill>
              </a:rPr>
              <a:t>Who we are.</a:t>
            </a:r>
            <a:endParaRPr b="1" sz="2800">
              <a:solidFill>
                <a:srgbClr val="99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Video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Portrait of a Graduate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Case Study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Beliefs about Teaching and Learning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840"/>
              <a:buNone/>
            </a:pPr>
            <a:r>
              <a:rPr b="1" lang="en-US" sz="2800"/>
              <a:t>Part 2: </a:t>
            </a:r>
            <a:r>
              <a:rPr b="1" lang="en-US" sz="2800">
                <a:solidFill>
                  <a:srgbClr val="990000"/>
                </a:solidFill>
              </a:rPr>
              <a:t>How we do it.</a:t>
            </a:r>
            <a:endParaRPr b="1" sz="2800">
              <a:solidFill>
                <a:srgbClr val="99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Instructional Coaching Vision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ALT Roles in Context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Scenarios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Core of Each Role</a:t>
            </a:r>
            <a:endParaRPr/>
          </a:p>
        </p:txBody>
      </p:sp>
      <p:sp>
        <p:nvSpPr>
          <p:cNvPr id="206" name="Google Shape;206;g363155f9fed_0_10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g363155f9fed_0_101"/>
          <p:cNvSpPr txBox="1"/>
          <p:nvPr/>
        </p:nvSpPr>
        <p:spPr>
          <a:xfrm>
            <a:off x="4437525" y="1640250"/>
            <a:ext cx="4198200" cy="14625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OBJECTIVES</a:t>
            </a:r>
            <a:endParaRPr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Char char="●"/>
            </a:pPr>
            <a:r>
              <a:rPr lang="en-US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LWBAT identify and discuss the overarching philosophies that guide our collective work</a:t>
            </a:r>
            <a:endParaRPr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Schoolbook"/>
              <a:buChar char="●"/>
            </a:pPr>
            <a:r>
              <a:rPr lang="en-US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LWBAT explain the composition of the team and how it influences our daily work</a:t>
            </a:r>
            <a:endParaRPr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6ef487160d_0_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</a:rPr>
              <a:t>20+</a:t>
            </a:r>
            <a:r>
              <a:rPr b="1" lang="en-US" sz="4000"/>
              <a:t> Years of the Phoenix</a:t>
            </a:r>
            <a:endParaRPr b="1" sz="4000"/>
          </a:p>
        </p:txBody>
      </p:sp>
      <p:sp>
        <p:nvSpPr>
          <p:cNvPr id="213" name="Google Shape;213;g36ef487160d_0_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4" name="Google Shape;214;g36ef487160d_0_18" title="boston prep vide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50" y="2640075"/>
            <a:ext cx="7300452" cy="3409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5" name="Google Shape;215;g36ef487160d_0_18"/>
          <p:cNvSpPr txBox="1"/>
          <p:nvPr/>
        </p:nvSpPr>
        <p:spPr>
          <a:xfrm>
            <a:off x="544550" y="1604275"/>
            <a:ext cx="7387800" cy="729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 you watch Boston Prep’s 20th Anniversary video, pay attention to what we value, both </a:t>
            </a: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implicitly</a:t>
            </a: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and explicitly, as a school.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ef487160d_0_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/>
              <a:t>Portrait of a Graduate</a:t>
            </a:r>
            <a:endParaRPr b="1" sz="4000"/>
          </a:p>
        </p:txBody>
      </p:sp>
      <p:sp>
        <p:nvSpPr>
          <p:cNvPr id="221" name="Google Shape;221;g36ef487160d_0_3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2" name="Google Shape;222;g36ef487160d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813" y="3024911"/>
            <a:ext cx="5606374" cy="314200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3" name="Google Shape;223;g36ef487160d_0_30"/>
          <p:cNvSpPr txBox="1"/>
          <p:nvPr/>
        </p:nvSpPr>
        <p:spPr>
          <a:xfrm>
            <a:off x="496350" y="1510975"/>
            <a:ext cx="8151300" cy="13245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 my role as ___________________________, one way I can ensure students develop into tenacious learners / conscious contributors / creative problem solvers / independent thinkers is by _____________________________.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63155f9fed_0_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/>
              <a:t>A Vignette: A Day in the Life</a:t>
            </a:r>
            <a:endParaRPr b="1"/>
          </a:p>
        </p:txBody>
      </p:sp>
      <p:sp>
        <p:nvSpPr>
          <p:cNvPr id="229" name="Google Shape;229;g363155f9fed_0_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0" name="Google Shape;230;g363155f9fed_0_17" title="Day in the lif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57836"/>
            <a:ext cx="4419601" cy="459603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1" name="Google Shape;231;g363155f9fed_0_17"/>
          <p:cNvSpPr txBox="1"/>
          <p:nvPr/>
        </p:nvSpPr>
        <p:spPr>
          <a:xfrm>
            <a:off x="5615725" y="2677950"/>
            <a:ext cx="2467500" cy="1502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do we value as a school? How do you know?</a:t>
            </a:r>
            <a:endParaRPr b="1" sz="2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3155f9fed_0_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/>
              <a:t>Beliefs about teaching and learning</a:t>
            </a:r>
            <a:endParaRPr b="1"/>
          </a:p>
        </p:txBody>
      </p:sp>
      <p:sp>
        <p:nvSpPr>
          <p:cNvPr id="237" name="Google Shape;237;g363155f9fed_0_8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8" name="Google Shape;238;g363155f9fed_0_83" title="beliefs about teach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12375"/>
            <a:ext cx="4511775" cy="4405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9" name="Google Shape;239;g363155f9fed_0_83"/>
          <p:cNvSpPr txBox="1"/>
          <p:nvPr/>
        </p:nvSpPr>
        <p:spPr>
          <a:xfrm>
            <a:off x="5470500" y="2069750"/>
            <a:ext cx="3216300" cy="33975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Where do you see our values and our beliefs about teac</a:t>
            </a:r>
            <a:r>
              <a:rPr b="1" lang="en-US" sz="2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hing intersect?</a:t>
            </a:r>
            <a:endParaRPr b="1" sz="2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does living these beliefs look like in your daily work?</a:t>
            </a:r>
            <a:endParaRPr b="1" sz="2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6ef487160d_0_42"/>
          <p:cNvSpPr txBox="1"/>
          <p:nvPr>
            <p:ph type="title"/>
          </p:nvPr>
        </p:nvSpPr>
        <p:spPr>
          <a:xfrm>
            <a:off x="914388" y="4413950"/>
            <a:ext cx="7772400" cy="136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2. </a:t>
            </a:r>
            <a:r>
              <a:rPr lang="en-US">
                <a:solidFill>
                  <a:srgbClr val="990000"/>
                </a:solidFill>
              </a:rPr>
              <a:t>How we do it.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245" name="Google Shape;245;g36ef487160d_0_4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6" name="Google Shape;246;g36ef487160d_0_42" title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25" y="2824000"/>
            <a:ext cx="5167925" cy="10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6ef487160d_0_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Instructional Coaching Vision</a:t>
            </a:r>
            <a:endParaRPr b="1"/>
          </a:p>
        </p:txBody>
      </p:sp>
      <p:sp>
        <p:nvSpPr>
          <p:cNvPr id="252" name="Google Shape;252;g36ef487160d_0_4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3" name="Google Shape;253;g36ef487160d_0_48" title="coaching vis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8300"/>
            <a:ext cx="5401625" cy="4169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4" name="Google Shape;254;g36ef487160d_0_48"/>
          <p:cNvSpPr txBox="1"/>
          <p:nvPr/>
        </p:nvSpPr>
        <p:spPr>
          <a:xfrm>
            <a:off x="6085900" y="1573075"/>
            <a:ext cx="2601000" cy="44055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What’s familiar about our coaching vision? 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What’s </a:t>
            </a: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different</a:t>
            </a: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or new?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How does our coaching vision reflect our mission, portrait of a graduate, and beliefs about teaching?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ef487160d_0_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g36ef487160d_0_11"/>
          <p:cNvSpPr txBox="1"/>
          <p:nvPr/>
        </p:nvSpPr>
        <p:spPr>
          <a:xfrm>
            <a:off x="527550" y="328525"/>
            <a:ext cx="81594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Who’s in the room?</a:t>
            </a:r>
            <a:endParaRPr b="1" sz="3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1" name="Google Shape;111;g36ef487160d_0_11"/>
          <p:cNvSpPr txBox="1"/>
          <p:nvPr/>
        </p:nvSpPr>
        <p:spPr>
          <a:xfrm>
            <a:off x="527550" y="1756675"/>
            <a:ext cx="5876700" cy="3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Start a conversation with someone at your table, using one another’s name tag as a prompt.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ef487160d_0_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Academic Leadership Team: Roles in Context</a:t>
            </a:r>
            <a:endParaRPr b="1"/>
          </a:p>
        </p:txBody>
      </p:sp>
      <p:sp>
        <p:nvSpPr>
          <p:cNvPr id="260" name="Google Shape;260;g36ef487160d_0_5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1" name="Google Shape;261;g36ef487160d_0_54" title="roles in con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100" y="2737900"/>
            <a:ext cx="5445801" cy="3492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2" name="Google Shape;262;g36ef487160d_0_54"/>
          <p:cNvSpPr txBox="1"/>
          <p:nvPr/>
        </p:nvSpPr>
        <p:spPr>
          <a:xfrm>
            <a:off x="545000" y="1618500"/>
            <a:ext cx="8141700" cy="9537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How would you describe your role on the team?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do you notice about the composition of our team?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ef487160d_0_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Academic Leadership Team: </a:t>
            </a:r>
            <a:r>
              <a:rPr b="1" lang="en-US">
                <a:solidFill>
                  <a:srgbClr val="990000"/>
                </a:solidFill>
              </a:rPr>
              <a:t>Core of Each Role</a:t>
            </a:r>
            <a:endParaRPr b="1">
              <a:solidFill>
                <a:srgbClr val="990000"/>
              </a:solidFill>
            </a:endParaRPr>
          </a:p>
        </p:txBody>
      </p:sp>
      <p:sp>
        <p:nvSpPr>
          <p:cNvPr id="268" name="Google Shape;268;g36ef487160d_0_60"/>
          <p:cNvSpPr txBox="1"/>
          <p:nvPr>
            <p:ph idx="1" type="body"/>
          </p:nvPr>
        </p:nvSpPr>
        <p:spPr>
          <a:xfrm>
            <a:off x="5768900" y="1646875"/>
            <a:ext cx="2841900" cy="42459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What do you notice about your work?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What connections do you see among the core of your role and…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our mission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our </a:t>
            </a:r>
            <a:r>
              <a:rPr lang="en-US"/>
              <a:t>Portrait</a:t>
            </a:r>
            <a:r>
              <a:rPr lang="en-US"/>
              <a:t> of a Graduate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our beliefs about teaching and learning? </a:t>
            </a:r>
            <a:endParaRPr/>
          </a:p>
        </p:txBody>
      </p:sp>
      <p:sp>
        <p:nvSpPr>
          <p:cNvPr id="269" name="Google Shape;269;g36ef487160d_0_6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0" name="Google Shape;270;g36ef487160d_0_60" title="job co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75" y="1657200"/>
            <a:ext cx="4935024" cy="4245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6ef487160d_0_1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/>
              <a:t>Academic Leadership Team Scenarios</a:t>
            </a:r>
            <a:endParaRPr b="1" sz="3700"/>
          </a:p>
        </p:txBody>
      </p:sp>
      <p:sp>
        <p:nvSpPr>
          <p:cNvPr id="276" name="Google Shape;276;g36ef487160d_0_157"/>
          <p:cNvSpPr txBox="1"/>
          <p:nvPr>
            <p:ph idx="1" type="body"/>
          </p:nvPr>
        </p:nvSpPr>
        <p:spPr>
          <a:xfrm>
            <a:off x="457200" y="1447800"/>
            <a:ext cx="8229600" cy="62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990000"/>
                </a:solidFill>
              </a:rPr>
              <a:t>Who should be involved and why?</a:t>
            </a:r>
            <a:endParaRPr b="1" sz="3000">
              <a:solidFill>
                <a:srgbClr val="990000"/>
              </a:solidFill>
            </a:endParaRPr>
          </a:p>
        </p:txBody>
      </p:sp>
      <p:sp>
        <p:nvSpPr>
          <p:cNvPr id="277" name="Google Shape;277;g36ef487160d_0_15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g36ef487160d_0_157"/>
          <p:cNvSpPr txBox="1"/>
          <p:nvPr>
            <p:ph idx="1" type="body"/>
          </p:nvPr>
        </p:nvSpPr>
        <p:spPr>
          <a:xfrm>
            <a:off x="457200" y="1994100"/>
            <a:ext cx="8229600" cy="42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Garamond"/>
              <a:buChar char="●"/>
            </a:pPr>
            <a:r>
              <a:rPr lang="en-US" sz="1900"/>
              <a:t>There’s a family town hall next week and you’d like to share some data on our priorities.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Font typeface="Garamond"/>
              <a:buChar char="●"/>
            </a:pPr>
            <a:r>
              <a:rPr lang="en-US" sz="1900"/>
              <a:t>The 7th grade social studies teacher is struggling to engage a student productively in class. You’ve observed the class several times and noticed the student using avoidance behaviors, leading to almost zero work completion.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Font typeface="Garamond"/>
              <a:buChar char="●"/>
            </a:pPr>
            <a:r>
              <a:rPr lang="en-US" sz="1900"/>
              <a:t>A new student enrolled in 9th grade English, and the teacher thinks the student should be receiving ELD supports, but he was not classified as a multilingual learner.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Font typeface="Garamond"/>
              <a:buChar char="●"/>
            </a:pPr>
            <a:r>
              <a:rPr lang="en-US" sz="1900"/>
              <a:t>A math teacher is frustrated with his co-teacher, reporting that he “doesn’t do anything” in class. The co-teacher reported being frustrated that he “has nothing to do in class.”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Font typeface="Garamond"/>
              <a:buChar char="●"/>
            </a:pPr>
            <a:r>
              <a:rPr lang="en-US" sz="1900"/>
              <a:t>There are space concerns regarding the upcoming interim assessment administration.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703e299132_0_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/>
              <a:t>Academic Leadership Team Scenarios</a:t>
            </a:r>
            <a:endParaRPr b="1" sz="3700"/>
          </a:p>
        </p:txBody>
      </p:sp>
      <p:sp>
        <p:nvSpPr>
          <p:cNvPr id="284" name="Google Shape;284;g3703e299132_0_4"/>
          <p:cNvSpPr txBox="1"/>
          <p:nvPr>
            <p:ph idx="1" type="body"/>
          </p:nvPr>
        </p:nvSpPr>
        <p:spPr>
          <a:xfrm>
            <a:off x="457200" y="1447800"/>
            <a:ext cx="8229600" cy="62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990000"/>
                </a:solidFill>
              </a:rPr>
              <a:t>Who should be involved and why?</a:t>
            </a:r>
            <a:endParaRPr b="1" sz="3000">
              <a:solidFill>
                <a:srgbClr val="990000"/>
              </a:solidFill>
            </a:endParaRPr>
          </a:p>
        </p:txBody>
      </p:sp>
      <p:sp>
        <p:nvSpPr>
          <p:cNvPr id="285" name="Google Shape;285;g3703e299132_0_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g3703e299132_0_4"/>
          <p:cNvSpPr txBox="1"/>
          <p:nvPr>
            <p:ph idx="1" type="body"/>
          </p:nvPr>
        </p:nvSpPr>
        <p:spPr>
          <a:xfrm>
            <a:off x="457200" y="1994100"/>
            <a:ext cx="8229600" cy="42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1900"/>
              <a:t>A 12th grade student comes shares that he believes his credit history is inaccurate and that he is currently enrolled in the the wrong classes.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a13e19332818d4_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Closing Activity</a:t>
            </a:r>
            <a:endParaRPr b="1"/>
          </a:p>
        </p:txBody>
      </p:sp>
      <p:sp>
        <p:nvSpPr>
          <p:cNvPr id="292" name="Google Shape;292;gea13e19332818d4_7"/>
          <p:cNvSpPr txBox="1"/>
          <p:nvPr>
            <p:ph idx="1" type="body"/>
          </p:nvPr>
        </p:nvSpPr>
        <p:spPr>
          <a:xfrm>
            <a:off x="457200" y="1600200"/>
            <a:ext cx="39174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In a few short days, new team members and returning team members will join us on campus. Write a thirty (30) second “Elevator Speech” introducing yourself, what you stand for, and its connection to Boston Prep’s mission and philosophies.</a:t>
            </a:r>
            <a:endParaRPr sz="2200"/>
          </a:p>
        </p:txBody>
      </p:sp>
      <p:sp>
        <p:nvSpPr>
          <p:cNvPr id="293" name="Google Shape;293;gea13e19332818d4_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4" name="Google Shape;294;gea13e19332818d4_7" title="elevat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473" y="1570048"/>
            <a:ext cx="3317100" cy="39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a13e19332818d4_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gea13e19332818d4_0"/>
          <p:cNvSpPr txBox="1"/>
          <p:nvPr/>
        </p:nvSpPr>
        <p:spPr>
          <a:xfrm>
            <a:off x="527550" y="328525"/>
            <a:ext cx="81594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Who’s in the room?</a:t>
            </a:r>
            <a:endParaRPr b="1" sz="3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8" name="Google Shape;118;gea13e19332818d4_0"/>
          <p:cNvSpPr txBox="1"/>
          <p:nvPr/>
        </p:nvSpPr>
        <p:spPr>
          <a:xfrm>
            <a:off x="527550" y="1756675"/>
            <a:ext cx="8159400" cy="3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Silhouette of group of people | Public domain vectors" id="119" name="Google Shape;119;gea13e19332818d4_0"/>
          <p:cNvPicPr preferRelativeResize="0"/>
          <p:nvPr/>
        </p:nvPicPr>
        <p:blipFill rotWithShape="1">
          <a:blip r:embed="rId3">
            <a:alphaModFix/>
          </a:blip>
          <a:srcRect b="11039" l="0" r="0" t="0"/>
          <a:stretch/>
        </p:blipFill>
        <p:spPr>
          <a:xfrm>
            <a:off x="1969174" y="1756675"/>
            <a:ext cx="5273801" cy="39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38c1f4323_0_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g3638c1f4323_0_10"/>
          <p:cNvSpPr txBox="1"/>
          <p:nvPr/>
        </p:nvSpPr>
        <p:spPr>
          <a:xfrm>
            <a:off x="516875" y="1627650"/>
            <a:ext cx="65301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Char char="●"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Restrooms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Char char="■"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1st Floor: 2 - next to mail room/nurse’s office (center of building)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Char char="●"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Wifi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Char char="■"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New Boston Prep Main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6" name="Google Shape;126;g3638c1f4323_0_10"/>
          <p:cNvSpPr txBox="1"/>
          <p:nvPr/>
        </p:nvSpPr>
        <p:spPr>
          <a:xfrm>
            <a:off x="465875" y="368675"/>
            <a:ext cx="73245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Housekeeping</a:t>
            </a:r>
            <a:endParaRPr b="1" sz="4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38c1f4323_0_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g3638c1f4323_0_3"/>
          <p:cNvSpPr txBox="1"/>
          <p:nvPr/>
        </p:nvSpPr>
        <p:spPr>
          <a:xfrm>
            <a:off x="466450" y="379600"/>
            <a:ext cx="7727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Leadership Academy Overview</a:t>
            </a:r>
            <a:endParaRPr b="1" sz="3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33" name="Google Shape;133;g3638c1f4323_0_3" title="LA Schedu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50" y="1615050"/>
            <a:ext cx="4361875" cy="4614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g3638c1f4323_0_3"/>
          <p:cNvSpPr txBox="1"/>
          <p:nvPr/>
        </p:nvSpPr>
        <p:spPr>
          <a:xfrm>
            <a:off x="4992225" y="1728500"/>
            <a:ext cx="3466800" cy="29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Char char="●"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Organized by “leadership levers”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Char char="●"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Priority Levers: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Char char="○"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DDI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Char char="○"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Student Culture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Char char="●"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Differentiation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ef487160d_0_16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g36ef487160d_0_163"/>
          <p:cNvSpPr txBox="1"/>
          <p:nvPr/>
        </p:nvSpPr>
        <p:spPr>
          <a:xfrm>
            <a:off x="492300" y="413600"/>
            <a:ext cx="81594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Leadership Journeys</a:t>
            </a:r>
            <a:endParaRPr b="1" sz="3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1" name="Google Shape;141;g36ef487160d_0_163"/>
          <p:cNvSpPr txBox="1"/>
          <p:nvPr/>
        </p:nvSpPr>
        <p:spPr>
          <a:xfrm>
            <a:off x="527550" y="1531575"/>
            <a:ext cx="3369300" cy="4274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Create a visual depiction of the leadership journey</a:t>
            </a:r>
            <a:r>
              <a:rPr lang="en-US" sz="27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that has brought you here today. </a:t>
            </a:r>
            <a:endParaRPr sz="27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 as creative or literal as you’d like.</a:t>
            </a:r>
            <a:endParaRPr sz="17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42" name="Google Shape;142;g36ef487160d_0_163" title="leadership journe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100" y="1531582"/>
            <a:ext cx="4637700" cy="260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6ef487160d_0_163"/>
          <p:cNvSpPr txBox="1"/>
          <p:nvPr/>
        </p:nvSpPr>
        <p:spPr>
          <a:xfrm>
            <a:off x="4126350" y="4274475"/>
            <a:ext cx="4484400" cy="15315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Create</a:t>
            </a: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- </a:t>
            </a:r>
            <a:r>
              <a:rPr b="1" lang="en-US" sz="2000">
                <a:solidFill>
                  <a:srgbClr val="99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8 minutes</a:t>
            </a:r>
            <a:endParaRPr b="1" sz="2000">
              <a:solidFill>
                <a:srgbClr val="99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Partner Share - </a:t>
            </a:r>
            <a:r>
              <a:rPr b="1" lang="en-US" sz="2000">
                <a:solidFill>
                  <a:srgbClr val="99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8 minutes</a:t>
            </a:r>
            <a:endParaRPr b="1" sz="2000">
              <a:solidFill>
                <a:srgbClr val="99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Quad Share - </a:t>
            </a:r>
            <a:r>
              <a:rPr b="1" lang="en-US" sz="2000">
                <a:solidFill>
                  <a:srgbClr val="99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16 minutes</a:t>
            </a:r>
            <a:endParaRPr b="1" sz="2000">
              <a:solidFill>
                <a:srgbClr val="99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ef487160d_0_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/>
              <a:t>SY26 Leadership Theme</a:t>
            </a:r>
            <a:endParaRPr b="1" sz="4200"/>
          </a:p>
        </p:txBody>
      </p:sp>
      <p:sp>
        <p:nvSpPr>
          <p:cNvPr id="149" name="Google Shape;149;g36ef487160d_0_6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0" name="Google Shape;150;g36ef487160d_0_67" title="Together we shine the way.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59450"/>
            <a:ext cx="3135076" cy="418012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6ef487160d_0_67"/>
          <p:cNvSpPr txBox="1"/>
          <p:nvPr/>
        </p:nvSpPr>
        <p:spPr>
          <a:xfrm>
            <a:off x="3938075" y="1559450"/>
            <a:ext cx="4456800" cy="41802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Analysis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Together we shine the way</a:t>
            </a: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is an extended metaphor for the Academic Leadership Team members’ essential commitment to both individual strength and collaborative impact. If college is our north star, then the Academic Leadership Team is like a constellation. Each leader is like a star, strengthening their instructional leadership capacity to shine the way brighter for teachers. Our true impact, however, is dependent on the team’s overall strength and unity. Like a constellation, we must organize ourselves for consistency to shine the way for all of Boston Prep.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ef487160d_0_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g36ef487160d_0_4" title="st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375" y="4187800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6ef487160d_0_4" title="st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7600" y="4187800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6ef487160d_0_4" title="st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6600" y="4187800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6ef487160d_0_4" title="star.png"/>
          <p:cNvPicPr preferRelativeResize="0"/>
          <p:nvPr/>
        </p:nvPicPr>
        <p:blipFill rotWithShape="1">
          <a:blip r:embed="rId4">
            <a:alphaModFix/>
          </a:blip>
          <a:srcRect b="3890" l="0" r="0" t="-3889"/>
          <a:stretch/>
        </p:blipFill>
        <p:spPr>
          <a:xfrm>
            <a:off x="5626475" y="2585150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6ef487160d_0_4" title="st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375" y="2661350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6ef487160d_0_4" title="st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7600" y="2661350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6ef487160d_0_4" title="st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6600" y="2661350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6ef487160d_0_4" title="st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6475" y="4187800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6ef487160d_0_4" title="star.png"/>
          <p:cNvPicPr preferRelativeResize="0"/>
          <p:nvPr/>
        </p:nvPicPr>
        <p:blipFill rotWithShape="1">
          <a:blip r:embed="rId4">
            <a:alphaModFix/>
          </a:blip>
          <a:srcRect b="3890" l="0" r="0" t="-3889"/>
          <a:stretch/>
        </p:blipFill>
        <p:spPr>
          <a:xfrm>
            <a:off x="7296575" y="2585150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6ef487160d_0_4" title="st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6575" y="4187800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6ef487160d_0_4" title="st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375" y="1223000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6ef487160d_0_4" title="st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7600" y="1265175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6ef487160d_0_4" title="st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6600" y="1265175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6ef487160d_0_4" title="st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6475" y="1223000"/>
            <a:ext cx="1957750" cy="1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6ef487160d_0_4" title="st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6575" y="1223000"/>
            <a:ext cx="1957750" cy="1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6ef487160d_0_4"/>
          <p:cNvSpPr txBox="1"/>
          <p:nvPr/>
        </p:nvSpPr>
        <p:spPr>
          <a:xfrm>
            <a:off x="442450" y="293925"/>
            <a:ext cx="82443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5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Individually we rise</a:t>
            </a:r>
            <a:endParaRPr b="1" i="1" sz="45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ef487160d_0_9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g36ef487160d_0_91"/>
          <p:cNvSpPr txBox="1"/>
          <p:nvPr/>
        </p:nvSpPr>
        <p:spPr>
          <a:xfrm>
            <a:off x="442450" y="293925"/>
            <a:ext cx="82443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5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Together we shine the way.</a:t>
            </a:r>
            <a:endParaRPr b="1" i="1" sz="45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79" name="Google Shape;179;g36ef487160d_0_91" title="centauru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738" y="1469650"/>
            <a:ext cx="7248525" cy="44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2015-08-17T17:42:22Z</dcterms:created>
  <dc:creator>Fina Fontes</dc:creator>
</cp:coreProperties>
</file>